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1"/>
  </p:notesMasterIdLst>
  <p:sldIdLst>
    <p:sldId id="340" r:id="rId2"/>
    <p:sldId id="365" r:id="rId3"/>
    <p:sldId id="366" r:id="rId4"/>
    <p:sldId id="369" r:id="rId5"/>
    <p:sldId id="370" r:id="rId6"/>
    <p:sldId id="371" r:id="rId7"/>
    <p:sldId id="372" r:id="rId8"/>
    <p:sldId id="373" r:id="rId9"/>
    <p:sldId id="374" r:id="rId10"/>
    <p:sldId id="375" r:id="rId11"/>
    <p:sldId id="376" r:id="rId12"/>
    <p:sldId id="377" r:id="rId13"/>
    <p:sldId id="378" r:id="rId14"/>
    <p:sldId id="379" r:id="rId15"/>
    <p:sldId id="380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88" r:id="rId24"/>
    <p:sldId id="389" r:id="rId25"/>
    <p:sldId id="390" r:id="rId26"/>
    <p:sldId id="391" r:id="rId27"/>
    <p:sldId id="392" r:id="rId28"/>
    <p:sldId id="393" r:id="rId29"/>
    <p:sldId id="394" r:id="rId30"/>
    <p:sldId id="395" r:id="rId31"/>
    <p:sldId id="396" r:id="rId32"/>
    <p:sldId id="397" r:id="rId33"/>
    <p:sldId id="398" r:id="rId34"/>
    <p:sldId id="399" r:id="rId35"/>
    <p:sldId id="400" r:id="rId36"/>
    <p:sldId id="401" r:id="rId37"/>
    <p:sldId id="402" r:id="rId38"/>
    <p:sldId id="368" r:id="rId39"/>
    <p:sldId id="367" r:id="rId4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1C"/>
    <a:srgbClr val="070B55"/>
    <a:srgbClr val="CD0000"/>
    <a:srgbClr val="B50000"/>
    <a:srgbClr val="A20000"/>
    <a:srgbClr val="000000"/>
    <a:srgbClr val="3366FF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09" autoAdjust="0"/>
    <p:restoredTop sz="94816" autoAdjust="0"/>
  </p:normalViewPr>
  <p:slideViewPr>
    <p:cSldViewPr>
      <p:cViewPr varScale="1">
        <p:scale>
          <a:sx n="55" d="100"/>
          <a:sy n="55" d="100"/>
        </p:scale>
        <p:origin x="-10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9E8212-62DE-488A-8F60-5DC08A9AA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F514A-EB4D-41D4-931A-AACB0645D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500702"/>
            <a:ext cx="1500198" cy="11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5030-D8A4-4F34-B5B9-AFBBEFD8A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3B8B-0B80-4017-89C6-4A457F783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B61B6-5082-489C-B17D-BEC80AC55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1B934-2237-494B-B1A8-9036E42C4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C70F-42A4-47EE-B6BB-593F3F88F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E9-C563-4E68-989C-178B92069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808B-33AD-4626-860F-FF4F4CC94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E202-81E2-4D9E-8319-BE782E03E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4D2E-58F7-4B31-99BC-4977B5A97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1A0A2-9C0A-4028-A399-56B6AEDB3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613206-6CDA-432A-AF63-C3EDBAC297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857892"/>
            <a:ext cx="1075681" cy="82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2420888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Jivetalk" pitchFamily="2" charset="0"/>
              </a:rPr>
              <a:t>Topic B – Part 4</a:t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smtClean="0">
                <a:latin typeface="Jivetalk" pitchFamily="2" charset="0"/>
              </a:rPr>
              <a:t>Lipids </a:t>
            </a:r>
            <a:r>
              <a:rPr lang="en-US" sz="7200" dirty="0" smtClean="0">
                <a:latin typeface="Jivetalk" pitchFamily="2" charset="0"/>
                <a:sym typeface="Wingdings" pitchFamily="2" charset="2"/>
              </a:rPr>
              <a:t></a:t>
            </a:r>
            <a:endParaRPr lang="en-US" sz="7200" dirty="0" smtClean="0">
              <a:latin typeface="Jivetalk" pitchFamily="2" charset="0"/>
            </a:endParaRP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6479" y="5229200"/>
            <a:ext cx="6400800" cy="234790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Topic B – </a:t>
            </a:r>
            <a:r>
              <a:rPr lang="en-US" dirty="0" err="1" smtClean="0">
                <a:latin typeface="Calibri" pitchFamily="34" charset="0"/>
              </a:rPr>
              <a:t>Biochem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– Steroids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Found in both </a:t>
            </a:r>
            <a:r>
              <a:rPr lang="en-US" b="1" dirty="0"/>
              <a:t>plants</a:t>
            </a:r>
            <a:r>
              <a:rPr lang="en-US" dirty="0"/>
              <a:t> and </a:t>
            </a:r>
            <a:r>
              <a:rPr lang="en-US" b="1" dirty="0"/>
              <a:t>animals</a:t>
            </a:r>
          </a:p>
          <a:p>
            <a:r>
              <a:rPr lang="en-US" dirty="0"/>
              <a:t>Form bile acids that help to emulsify and solubilize  lipids during the digestion </a:t>
            </a:r>
            <a:r>
              <a:rPr lang="en-US" dirty="0" smtClean="0"/>
              <a:t>process (more later). </a:t>
            </a:r>
            <a:r>
              <a:rPr lang="en-US" b="1" dirty="0"/>
              <a:t>Helps you </a:t>
            </a:r>
            <a:r>
              <a:rPr lang="en-US" b="1" dirty="0" smtClean="0"/>
              <a:t>metabolize </a:t>
            </a:r>
            <a:r>
              <a:rPr lang="en-US" b="1" dirty="0"/>
              <a:t>lipids!</a:t>
            </a:r>
          </a:p>
          <a:p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823" y="3861048"/>
            <a:ext cx="7862704" cy="248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9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B4.2 - Cholesterol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B.4.2 - Outline the difference between HDL and LDL cholesterol and outline its importance</a:t>
            </a:r>
          </a:p>
          <a:p>
            <a:r>
              <a:rPr lang="en-US" b="1" dirty="0" smtClean="0"/>
              <a:t>Cholesterol</a:t>
            </a:r>
            <a:r>
              <a:rPr lang="en-US" dirty="0" smtClean="0"/>
              <a:t> is found in all tissues as a part of the cell membrane. High concentrations are found in blood, brain, and spinal cord. </a:t>
            </a:r>
          </a:p>
          <a:p>
            <a:r>
              <a:rPr lang="en-US" dirty="0" smtClean="0"/>
              <a:t>Cholesterol is like other lipids and is insoluble in water (and blood) so is transported in blood plasma within </a:t>
            </a:r>
            <a:r>
              <a:rPr lang="en-US" b="1" dirty="0" smtClean="0"/>
              <a:t>lipoproteins</a:t>
            </a:r>
            <a:r>
              <a:rPr lang="en-US" dirty="0" smtClean="0"/>
              <a:t> known as </a:t>
            </a:r>
            <a:r>
              <a:rPr lang="en-US" dirty="0" err="1" smtClean="0"/>
              <a:t>apoproteins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Outer surface of these proteins is polar, and the inner surface non-polar.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09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B4.2 – Cholesterol (Lipoprotein types)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10600" cy="4495800"/>
          </a:xfrm>
        </p:spPr>
        <p:txBody>
          <a:bodyPr/>
          <a:lstStyle/>
          <a:p>
            <a:r>
              <a:rPr lang="en-US" dirty="0" smtClean="0"/>
              <a:t>There are two main types of Lipoproteins</a:t>
            </a:r>
          </a:p>
          <a:p>
            <a:pPr lvl="1"/>
            <a:r>
              <a:rPr lang="en-US" dirty="0" smtClean="0"/>
              <a:t>High-density Lipoproteins (</a:t>
            </a:r>
            <a:r>
              <a:rPr lang="en-US" b="1" dirty="0" smtClean="0"/>
              <a:t>HDL</a:t>
            </a:r>
            <a:r>
              <a:rPr lang="en-US" dirty="0" smtClean="0"/>
              <a:t>)</a:t>
            </a:r>
          </a:p>
          <a:p>
            <a:pPr lvl="2"/>
            <a:r>
              <a:rPr lang="en-US" sz="2800" dirty="0" smtClean="0"/>
              <a:t>Composed of mainly proteins with small amounts of cholesterol</a:t>
            </a:r>
          </a:p>
          <a:p>
            <a:pPr lvl="2"/>
            <a:r>
              <a:rPr lang="en-US" sz="2800" dirty="0" smtClean="0"/>
              <a:t>Referred to as “good cholesterol” because they help remove </a:t>
            </a:r>
            <a:r>
              <a:rPr lang="en-US" sz="2800" dirty="0" smtClean="0"/>
              <a:t>cholesterol </a:t>
            </a:r>
            <a:r>
              <a:rPr lang="en-US" sz="2800" dirty="0" smtClean="0"/>
              <a:t>from artery walls and transport it to the liver for removal from the body</a:t>
            </a:r>
          </a:p>
          <a:p>
            <a:pPr lvl="1"/>
            <a:r>
              <a:rPr lang="en-US" dirty="0" smtClean="0"/>
              <a:t>Low-density Lipoproteins (</a:t>
            </a:r>
            <a:r>
              <a:rPr lang="en-US" b="1" dirty="0" smtClean="0"/>
              <a:t>LDL</a:t>
            </a:r>
            <a:r>
              <a:rPr lang="en-US" dirty="0" smtClean="0"/>
              <a:t>)“bad cholesterol”</a:t>
            </a:r>
          </a:p>
          <a:p>
            <a:r>
              <a:rPr lang="en-US" dirty="0" smtClean="0"/>
              <a:t>In healthy individuals, 30% of blood cholesterol is carried by HDL</a:t>
            </a:r>
          </a:p>
          <a:p>
            <a:pPr lvl="1"/>
            <a:r>
              <a:rPr lang="en-US" dirty="0" smtClean="0"/>
              <a:t>The cholesterol within each is identical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47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 – Cholesterol LDL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8374"/>
            <a:ext cx="9204072" cy="3818898"/>
          </a:xfrm>
        </p:spPr>
      </p:pic>
    </p:spTree>
    <p:extLst>
      <p:ext uri="{BB962C8B-B14F-4D97-AF65-F5344CB8AC3E}">
        <p14:creationId xmlns:p14="http://schemas.microsoft.com/office/powerpoint/2010/main" val="39355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B4.3 – Structure of Fatty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B.4.3. Describe the difference in structure between saturated and unsaturated fatty acids</a:t>
            </a:r>
          </a:p>
          <a:p>
            <a:r>
              <a:rPr lang="en-US" dirty="0" smtClean="0"/>
              <a:t>Fats with </a:t>
            </a:r>
            <a:r>
              <a:rPr lang="en-US" b="1" dirty="0" smtClean="0"/>
              <a:t>unsaturated</a:t>
            </a:r>
            <a:r>
              <a:rPr lang="en-US" dirty="0" smtClean="0"/>
              <a:t> fatty acids melt at lower temperatures (oils) than those with </a:t>
            </a:r>
            <a:r>
              <a:rPr lang="en-US" b="1" dirty="0" smtClean="0"/>
              <a:t>saturated</a:t>
            </a:r>
            <a:r>
              <a:rPr lang="en-US" dirty="0" smtClean="0"/>
              <a:t> fatty acids. </a:t>
            </a:r>
          </a:p>
          <a:p>
            <a:r>
              <a:rPr lang="en-US" dirty="0" smtClean="0"/>
              <a:t>This is a </a:t>
            </a:r>
            <a:r>
              <a:rPr lang="en-US" b="1" dirty="0" smtClean="0"/>
              <a:t>steric effect</a:t>
            </a:r>
            <a:r>
              <a:rPr lang="en-US" dirty="0" smtClean="0"/>
              <a:t> (relevant to shape) because the introduction of a double bond prevents the </a:t>
            </a:r>
            <a:r>
              <a:rPr lang="en-US" dirty="0" smtClean="0"/>
              <a:t>triglyceride </a:t>
            </a:r>
            <a:r>
              <a:rPr lang="en-US" dirty="0" smtClean="0"/>
              <a:t>molecules from approaching each other closely and hence interacting via van der Waals’ forces. </a:t>
            </a:r>
          </a:p>
          <a:p>
            <a:pPr lvl="1"/>
            <a:r>
              <a:rPr lang="en-US" dirty="0" smtClean="0"/>
              <a:t>Saturated do NOT </a:t>
            </a:r>
            <a:r>
              <a:rPr lang="en-US" dirty="0" smtClean="0"/>
              <a:t>react </a:t>
            </a:r>
            <a:r>
              <a:rPr lang="en-US" dirty="0" smtClean="0"/>
              <a:t>with Br</a:t>
            </a:r>
            <a:r>
              <a:rPr lang="en-US" baseline="-25000" dirty="0" smtClean="0"/>
              <a:t>2</a:t>
            </a:r>
            <a:r>
              <a:rPr lang="en-US" dirty="0" smtClean="0"/>
              <a:t> or I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(alkane)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B4.3 – Saturated </a:t>
            </a:r>
            <a:r>
              <a:rPr lang="en-US" dirty="0" err="1" smtClean="0"/>
              <a:t>vs</a:t>
            </a:r>
            <a:r>
              <a:rPr lang="en-US" dirty="0" smtClean="0"/>
              <a:t> Unsaturated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65176" cy="5733256"/>
          </a:xfrm>
        </p:spPr>
      </p:pic>
      <p:sp>
        <p:nvSpPr>
          <p:cNvPr id="5" name="Oval 4"/>
          <p:cNvSpPr/>
          <p:nvPr/>
        </p:nvSpPr>
        <p:spPr bwMode="auto">
          <a:xfrm>
            <a:off x="6228184" y="3573016"/>
            <a:ext cx="936104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696236" y="5301208"/>
            <a:ext cx="936104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711859" y="4843826"/>
            <a:ext cx="936104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696236" y="4339770"/>
            <a:ext cx="936104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084168" y="2780928"/>
            <a:ext cx="936104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211439" y="1556792"/>
            <a:ext cx="936104" cy="50405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9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B4.3 – Saturated v Unsaturated (2)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10600" cy="4495800"/>
          </a:xfrm>
        </p:spPr>
        <p:txBody>
          <a:bodyPr/>
          <a:lstStyle/>
          <a:p>
            <a:r>
              <a:rPr lang="en-US" dirty="0" smtClean="0"/>
              <a:t>Most naturally occurring fats and oils contain a mixture of saturated, mono-unsaturated and poly-unsaturated fatty acids and are classified according to the predominant type in the mixture.</a:t>
            </a:r>
          </a:p>
          <a:p>
            <a:r>
              <a:rPr lang="en-US" dirty="0" smtClean="0"/>
              <a:t>Linseed soil (flax plant) contains a low percentage of saturated fatty acid residues and is then unsaturated. </a:t>
            </a:r>
          </a:p>
          <a:p>
            <a:r>
              <a:rPr lang="en-US" dirty="0" smtClean="0"/>
              <a:t>Beef tallow (from beef fat) is high in saturated fat and low in unsaturated fatty acids and is hence saturated. </a:t>
            </a:r>
          </a:p>
          <a:p>
            <a:pPr lvl="1"/>
            <a:r>
              <a:rPr lang="en-US" b="1" dirty="0" smtClean="0">
                <a:solidFill>
                  <a:srgbClr val="16921C"/>
                </a:solidFill>
              </a:rPr>
              <a:t>Animal lipids </a:t>
            </a:r>
            <a:r>
              <a:rPr lang="en-US" dirty="0" smtClean="0"/>
              <a:t>are generally </a:t>
            </a:r>
            <a:r>
              <a:rPr lang="en-US" b="1" dirty="0" smtClean="0">
                <a:solidFill>
                  <a:srgbClr val="16921C"/>
                </a:solidFill>
              </a:rPr>
              <a:t>saturated</a:t>
            </a:r>
            <a:r>
              <a:rPr lang="en-US" dirty="0" smtClean="0">
                <a:solidFill>
                  <a:srgbClr val="16921C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/>
              <a:t>vegetable lipids </a:t>
            </a:r>
            <a:r>
              <a:rPr lang="en-US" dirty="0" smtClean="0"/>
              <a:t>tend to be </a:t>
            </a:r>
            <a:r>
              <a:rPr lang="en-US" b="1" dirty="0" smtClean="0"/>
              <a:t>unsaturated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20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B4.3 – Fatty Acid Composition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40912" y="-272152"/>
            <a:ext cx="4544714" cy="7626538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412776"/>
            <a:ext cx="501774" cy="428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0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B4.4 – Linoleic and </a:t>
            </a:r>
            <a:r>
              <a:rPr lang="en-US" dirty="0" err="1" smtClean="0"/>
              <a:t>Linole</a:t>
            </a:r>
            <a:r>
              <a:rPr lang="en-US" u="sng" dirty="0" err="1" smtClean="0"/>
              <a:t>n</a:t>
            </a:r>
            <a:r>
              <a:rPr lang="en-US" dirty="0" err="1" smtClean="0"/>
              <a:t>ic</a:t>
            </a:r>
            <a:r>
              <a:rPr lang="en-US" dirty="0" smtClean="0"/>
              <a:t>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B4.4  Compare the structures of the two essential fatty acids in </a:t>
            </a:r>
            <a:r>
              <a:rPr lang="en-US" i="1" dirty="0" err="1" smtClean="0"/>
              <a:t>lenoleic</a:t>
            </a:r>
            <a:r>
              <a:rPr lang="en-US" i="1" dirty="0" smtClean="0"/>
              <a:t> (omega-6-fatty acid) and </a:t>
            </a:r>
            <a:r>
              <a:rPr lang="en-US" i="1" dirty="0" err="1" smtClean="0"/>
              <a:t>linolenic</a:t>
            </a:r>
            <a:r>
              <a:rPr lang="en-US" i="1" dirty="0" smtClean="0"/>
              <a:t> acid (omega-3-fatty acid) and state their importance</a:t>
            </a:r>
          </a:p>
        </p:txBody>
      </p:sp>
    </p:spTree>
    <p:extLst>
      <p:ext uri="{BB962C8B-B14F-4D97-AF65-F5344CB8AC3E}">
        <p14:creationId xmlns:p14="http://schemas.microsoft.com/office/powerpoint/2010/main" val="37858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B4.4 – Linoleic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Linolenic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commonly known fatty acid chains</a:t>
            </a:r>
          </a:p>
          <a:p>
            <a:pPr lvl="1"/>
            <a:r>
              <a:rPr lang="en-US" b="1" dirty="0" smtClean="0"/>
              <a:t>Linoleic</a:t>
            </a:r>
            <a:r>
              <a:rPr lang="en-US" dirty="0" smtClean="0"/>
              <a:t> acid (</a:t>
            </a:r>
            <a:r>
              <a:rPr lang="en-US" b="1" dirty="0" smtClean="0"/>
              <a:t>Omega-6</a:t>
            </a:r>
            <a:r>
              <a:rPr lang="en-US" dirty="0" smtClean="0"/>
              <a:t> fatty acids)</a:t>
            </a:r>
            <a:r>
              <a:rPr lang="en-US" dirty="0"/>
              <a:t> </a:t>
            </a:r>
            <a:endParaRPr lang="en-US" dirty="0" smtClean="0"/>
          </a:p>
          <a:p>
            <a:pPr lvl="2"/>
            <a:r>
              <a:rPr lang="en-US" dirty="0" smtClean="0"/>
              <a:t>Carboxylic </a:t>
            </a:r>
            <a:r>
              <a:rPr lang="en-US" dirty="0"/>
              <a:t>acid with 18-carbon chain and two </a:t>
            </a:r>
            <a:r>
              <a:rPr lang="en-US" dirty="0" err="1"/>
              <a:t>cis</a:t>
            </a:r>
            <a:r>
              <a:rPr lang="en-US" dirty="0"/>
              <a:t>, C=C, double bonds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b="1" dirty="0" err="1" smtClean="0"/>
              <a:t>Linole</a:t>
            </a:r>
            <a:r>
              <a:rPr lang="en-US" b="1" u="sng" dirty="0" err="1" smtClean="0"/>
              <a:t>n</a:t>
            </a:r>
            <a:r>
              <a:rPr lang="en-US" b="1" dirty="0" err="1" smtClean="0"/>
              <a:t>ic</a:t>
            </a:r>
            <a:r>
              <a:rPr lang="en-US" dirty="0" smtClean="0"/>
              <a:t> acid (</a:t>
            </a:r>
            <a:r>
              <a:rPr lang="en-US" b="1" dirty="0" smtClean="0"/>
              <a:t>Omega-3</a:t>
            </a:r>
            <a:r>
              <a:rPr lang="en-US" dirty="0" smtClean="0"/>
              <a:t> </a:t>
            </a:r>
            <a:r>
              <a:rPr lang="en-US" dirty="0"/>
              <a:t>fatty </a:t>
            </a:r>
            <a:r>
              <a:rPr lang="en-US" dirty="0" smtClean="0"/>
              <a:t>acids)</a:t>
            </a:r>
          </a:p>
          <a:p>
            <a:pPr lvl="2"/>
            <a:r>
              <a:rPr lang="en-US" dirty="0" smtClean="0"/>
              <a:t>Carboxylic acid with 18-carbon chain and three </a:t>
            </a:r>
            <a:r>
              <a:rPr lang="en-US" dirty="0" err="1" smtClean="0"/>
              <a:t>cis</a:t>
            </a:r>
            <a:r>
              <a:rPr lang="en-US" dirty="0" smtClean="0"/>
              <a:t>, C=C, double bonds. </a:t>
            </a:r>
          </a:p>
          <a:p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140" y="3209025"/>
            <a:ext cx="6002950" cy="1135273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140" y="5606493"/>
            <a:ext cx="6002950" cy="114497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 rot="18770740">
            <a:off x="2331269" y="6072995"/>
            <a:ext cx="653470" cy="38787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 rot="18770740">
            <a:off x="4088183" y="6139131"/>
            <a:ext cx="653470" cy="38787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 rot="2844844">
            <a:off x="3211448" y="6139130"/>
            <a:ext cx="653470" cy="38787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260047" y="3602965"/>
            <a:ext cx="653470" cy="38787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92342" y="3565584"/>
            <a:ext cx="653470" cy="38787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1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B4 Lipids - 3.5 hours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495800"/>
          </a:xfrm>
        </p:spPr>
        <p:txBody>
          <a:bodyPr/>
          <a:lstStyle/>
          <a:p>
            <a:r>
              <a:rPr lang="en-US" sz="1800" dirty="0" smtClean="0"/>
              <a:t>B.4.1 Compare the composition of the three types of lipids found in the human body. (3)</a:t>
            </a:r>
          </a:p>
          <a:p>
            <a:r>
              <a:rPr lang="en-US" sz="1800" dirty="0" smtClean="0"/>
              <a:t>B.4.2 Outline the difference between HDL and LDL cholesterol and outline its importance. (2)</a:t>
            </a:r>
          </a:p>
          <a:p>
            <a:r>
              <a:rPr lang="en-US" sz="1800" dirty="0" smtClean="0"/>
              <a:t>B.4.3 Describe the difference in structure between saturated and unsaturated fatty acids. (2)</a:t>
            </a:r>
          </a:p>
          <a:p>
            <a:r>
              <a:rPr lang="en-US" sz="1800" dirty="0" smtClean="0"/>
              <a:t>B.4.4 Compare the structures of the two essential fatty acids linoleic (omega–6 fatty acid) and </a:t>
            </a:r>
            <a:r>
              <a:rPr lang="en-US" sz="1800" dirty="0" err="1" smtClean="0"/>
              <a:t>linolenic</a:t>
            </a:r>
            <a:r>
              <a:rPr lang="en-US" sz="1800" dirty="0" smtClean="0"/>
              <a:t> (omega–3 fatty acid) and state their importance. (3)</a:t>
            </a:r>
          </a:p>
          <a:p>
            <a:r>
              <a:rPr lang="en-US" sz="1800" dirty="0" smtClean="0"/>
              <a:t>B.4.5 Define the term iodine number and calculate the number of C=C double bonds in an unsaturated fat/oil using addition reactions. (2)</a:t>
            </a:r>
          </a:p>
          <a:p>
            <a:r>
              <a:rPr lang="en-US" sz="1800" dirty="0" smtClean="0"/>
              <a:t>B.4.6 Describe the condensation of glycerol and three fatty acid molecules to make a triglyceride. (2)</a:t>
            </a:r>
          </a:p>
          <a:p>
            <a:r>
              <a:rPr lang="en-US" sz="1800" dirty="0" smtClean="0"/>
              <a:t>B.4.7 Describe the enzyme-catalyzed hydrolysis of triglycerides during digestion. (2)</a:t>
            </a:r>
          </a:p>
          <a:p>
            <a:r>
              <a:rPr lang="en-US" sz="1800" dirty="0" smtClean="0"/>
              <a:t>B.4.8 Explain the higher energy value of fats as compared to carbohydrates. (3)</a:t>
            </a:r>
          </a:p>
          <a:p>
            <a:r>
              <a:rPr lang="en-US" sz="1800" dirty="0" smtClean="0"/>
              <a:t>B.4.9 Describe the important roles of lipids in the body and the negative effects that they can have on health. (2)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8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B4.4 – Hydrogenated Oils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Unsaturated oils can by </a:t>
            </a:r>
            <a:r>
              <a:rPr lang="en-US" b="1" dirty="0" smtClean="0"/>
              <a:t>hydrogenated</a:t>
            </a:r>
            <a:r>
              <a:rPr lang="en-US" dirty="0" smtClean="0"/>
              <a:t> (unsaturated to saturated) to convert them to semi-solid fats </a:t>
            </a:r>
          </a:p>
          <a:p>
            <a:pPr lvl="1"/>
            <a:r>
              <a:rPr lang="en-US" dirty="0" smtClean="0"/>
              <a:t>Such as margarine which is hydrogenated corn or sunflower oil. These (now more saturated) fats are attractive for backing with a higher melting point and longer shelf life. </a:t>
            </a:r>
          </a:p>
          <a:p>
            <a:pPr lvl="1"/>
            <a:r>
              <a:rPr lang="en-US" dirty="0" smtClean="0"/>
              <a:t>An </a:t>
            </a:r>
            <a:r>
              <a:rPr lang="en-US" b="1" dirty="0" smtClean="0"/>
              <a:t>alternative partial process </a:t>
            </a:r>
            <a:r>
              <a:rPr lang="en-US" dirty="0" smtClean="0"/>
              <a:t>is often used which has the side effect of producing </a:t>
            </a:r>
            <a:r>
              <a:rPr lang="en-US" b="1" i="1" dirty="0" smtClean="0"/>
              <a:t>trans</a:t>
            </a:r>
            <a:r>
              <a:rPr lang="en-US" b="1" dirty="0" smtClean="0"/>
              <a:t>-unsaturated fats </a:t>
            </a:r>
            <a:r>
              <a:rPr lang="en-US" dirty="0" smtClean="0"/>
              <a:t>in stead of hydrogenating them completely.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6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B4.4 – </a:t>
            </a:r>
            <a:r>
              <a:rPr lang="en-US" i="1" dirty="0"/>
              <a:t>t</a:t>
            </a:r>
            <a:r>
              <a:rPr lang="en-US" i="1" dirty="0" smtClean="0"/>
              <a:t>rans</a:t>
            </a:r>
            <a:r>
              <a:rPr lang="en-US" dirty="0" smtClean="0"/>
              <a:t>-unsaturated 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06" y="1052736"/>
            <a:ext cx="8931694" cy="4495800"/>
          </a:xfrm>
        </p:spPr>
        <p:txBody>
          <a:bodyPr/>
          <a:lstStyle/>
          <a:p>
            <a:r>
              <a:rPr lang="en-US" i="1" dirty="0" smtClean="0"/>
              <a:t>Trans</a:t>
            </a:r>
            <a:r>
              <a:rPr lang="en-US" dirty="0" smtClean="0"/>
              <a:t>-unsaturated fats are produced when a partial hydrogenation process is completed. </a:t>
            </a:r>
            <a:endParaRPr lang="en-US" i="1" dirty="0" smtClean="0"/>
          </a:p>
          <a:p>
            <a:r>
              <a:rPr lang="en-US" dirty="0" smtClean="0"/>
              <a:t>Have straight, rather than kinked, shape for the carbon chain, more like the straight chain of a fully saturated fat.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Margarine contains up to 20% of fatty acids with </a:t>
            </a:r>
            <a:r>
              <a:rPr lang="en-US" i="1" dirty="0" smtClean="0"/>
              <a:t>trans</a:t>
            </a:r>
            <a:r>
              <a:rPr lang="en-US" dirty="0" smtClean="0"/>
              <a:t> double bonds</a:t>
            </a:r>
          </a:p>
          <a:p>
            <a:pPr lvl="1"/>
            <a:r>
              <a:rPr lang="en-US" dirty="0" smtClean="0"/>
              <a:t>Trans fats increase the amount of LDL in blood, are used like saturated fats BUT block the use of Omega-3 and Omega-6 fatty acids that are vital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51" y="3276379"/>
            <a:ext cx="5688085" cy="116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0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B4.4 – </a:t>
            </a:r>
            <a:r>
              <a:rPr lang="en-US" i="1" dirty="0" smtClean="0"/>
              <a:t>trans-</a:t>
            </a:r>
            <a:r>
              <a:rPr lang="en-US" dirty="0" smtClean="0"/>
              <a:t>unsaturated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Foods to be aware of as they often contain unhealthy amounts of </a:t>
            </a:r>
            <a:r>
              <a:rPr lang="en-US" i="1" dirty="0" smtClean="0"/>
              <a:t>trans</a:t>
            </a:r>
            <a:r>
              <a:rPr lang="en-US" dirty="0" smtClean="0"/>
              <a:t>-unsaturated fats</a:t>
            </a:r>
          </a:p>
          <a:p>
            <a:pPr lvl="1"/>
            <a:r>
              <a:rPr lang="en-US" dirty="0" smtClean="0"/>
              <a:t>Margarine</a:t>
            </a:r>
          </a:p>
          <a:p>
            <a:pPr lvl="1"/>
            <a:r>
              <a:rPr lang="en-US" dirty="0" smtClean="0"/>
              <a:t>Spreads</a:t>
            </a:r>
          </a:p>
          <a:p>
            <a:pPr lvl="1"/>
            <a:r>
              <a:rPr lang="en-US" dirty="0" smtClean="0"/>
              <a:t>Cake mixes</a:t>
            </a:r>
          </a:p>
          <a:p>
            <a:pPr lvl="1"/>
            <a:r>
              <a:rPr lang="en-US" dirty="0" smtClean="0"/>
              <a:t>Fast foods (</a:t>
            </a:r>
            <a:r>
              <a:rPr lang="en-US" dirty="0" err="1" smtClean="0"/>
              <a:t>french</a:t>
            </a:r>
            <a:r>
              <a:rPr lang="en-US" dirty="0" smtClean="0"/>
              <a:t> </a:t>
            </a:r>
            <a:r>
              <a:rPr lang="en-US" dirty="0" err="1" smtClean="0"/>
              <a:t>frieds</a:t>
            </a:r>
            <a:r>
              <a:rPr lang="en-US" dirty="0" smtClean="0"/>
              <a:t>, fried chicken)</a:t>
            </a:r>
          </a:p>
          <a:p>
            <a:pPr lvl="1"/>
            <a:r>
              <a:rPr lang="en-US" dirty="0" smtClean="0"/>
              <a:t>Baked products (biscuits, cakes)</a:t>
            </a:r>
          </a:p>
          <a:p>
            <a:pPr lvl="1"/>
            <a:r>
              <a:rPr lang="en-US" dirty="0" smtClean="0"/>
              <a:t>Salad dressing</a:t>
            </a:r>
          </a:p>
          <a:p>
            <a:pPr lvl="1"/>
            <a:r>
              <a:rPr lang="en-US" dirty="0" smtClean="0"/>
              <a:t>Crisps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222" y="4467225"/>
            <a:ext cx="191452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222" y="5334000"/>
            <a:ext cx="2286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90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B4.5 – Iodine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4495800"/>
          </a:xfrm>
        </p:spPr>
        <p:txBody>
          <a:bodyPr/>
          <a:lstStyle/>
          <a:p>
            <a:r>
              <a:rPr lang="en-US" i="1" dirty="0" smtClean="0"/>
              <a:t>B.4.5  Define the term iodine number and calculate the number of C=C double bonds in an unsaturated fat/oil using addition reactions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iodine number</a:t>
            </a:r>
            <a:r>
              <a:rPr lang="en-US" dirty="0" smtClean="0"/>
              <a:t> is the mass of iodine in grams that is consumed by 100 grams of a chemical substance, such as unsaturated lipid. </a:t>
            </a:r>
          </a:p>
          <a:p>
            <a:r>
              <a:rPr lang="en-US" sz="2400" dirty="0" smtClean="0"/>
              <a:t>Iodine solution is </a:t>
            </a:r>
          </a:p>
          <a:p>
            <a:pPr lvl="1"/>
            <a:r>
              <a:rPr lang="en-US" sz="2400" dirty="0" smtClean="0"/>
              <a:t>Yellow/brown in color</a:t>
            </a:r>
          </a:p>
          <a:p>
            <a:pPr lvl="1"/>
            <a:r>
              <a:rPr lang="en-US" sz="2400" dirty="0" smtClean="0"/>
              <a:t>The double bonds will make the color disappear due to the halogen being added across the alkene, but at a precise concentration</a:t>
            </a:r>
          </a:p>
          <a:p>
            <a:pPr lvl="1"/>
            <a:r>
              <a:rPr lang="en-US" sz="2400" dirty="0" smtClean="0"/>
              <a:t>The amount of I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required to keep yellow is the amount of unsaturation in the lipid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991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B4.5 </a:t>
            </a:r>
            <a:r>
              <a:rPr lang="en-US" dirty="0" smtClean="0"/>
              <a:t>– Calculating Iodine Number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Determine the number of C=C bonds present in 0.01 moles of linoleic acid when it reacts with 5.10 </a:t>
                </a:r>
                <a:r>
                  <a:rPr lang="en-US" dirty="0" smtClean="0"/>
                  <a:t>grams of iodine: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𝐴𝑚𝑜𝑢𝑛𝑡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𝑜𝑓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𝑖𝑜𝑑𝑖𝑛𝑒</m:t>
                    </m:r>
                    <m:r>
                      <a:rPr lang="en-US" b="0" i="1" smtClean="0">
                        <a:latin typeface="Cambria Math"/>
                      </a:rPr>
                      <m:t>=5.10 </m:t>
                    </m:r>
                    <m:r>
                      <a:rPr lang="en-US" b="0" i="1" smtClean="0">
                        <a:latin typeface="Cambria Math"/>
                      </a:rPr>
                      <m:t>𝑔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1 </m:t>
                        </m:r>
                        <m:r>
                          <a:rPr lang="en-US" b="0" i="1" smtClean="0">
                            <a:latin typeface="Cambria Math"/>
                          </a:rPr>
                          <m:t>𝑚𝑜𝑙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254 </m:t>
                        </m:r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=0.0</m:t>
                    </m:r>
                    <m:r>
                      <a:rPr lang="en-US" b="0" i="1" smtClean="0">
                        <a:latin typeface="Cambria Math"/>
                      </a:rPr>
                      <m:t>20</m:t>
                    </m:r>
                    <m:r>
                      <a:rPr lang="en-US" b="0" i="1" smtClean="0">
                        <a:latin typeface="Cambria Math"/>
                      </a:rPr>
                      <m:t>0 </m:t>
                    </m:r>
                    <m:r>
                      <a:rPr lang="en-US" b="0" i="1" smtClean="0">
                        <a:latin typeface="Cambria Math"/>
                      </a:rPr>
                      <m:t>𝑚𝑜𝑙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This implies that a ratio of 0.01 </a:t>
                </a:r>
                <a:r>
                  <a:rPr lang="en-US" dirty="0" err="1" smtClean="0"/>
                  <a:t>mol</a:t>
                </a:r>
                <a:r>
                  <a:rPr lang="en-US" dirty="0" smtClean="0"/>
                  <a:t> linoleic acid to </a:t>
                </a:r>
                <a:r>
                  <a:rPr lang="en-US" dirty="0" smtClean="0"/>
                  <a:t>0.0200 </a:t>
                </a:r>
                <a:r>
                  <a:rPr lang="en-US" dirty="0" err="1" smtClean="0"/>
                  <a:t>mol</a:t>
                </a:r>
                <a:r>
                  <a:rPr lang="en-US" dirty="0" smtClean="0"/>
                  <a:t> </a:t>
                </a:r>
                <a:r>
                  <a:rPr lang="en-US" dirty="0" smtClean="0"/>
                  <a:t>iodine</a:t>
                </a:r>
              </a:p>
              <a:p>
                <a:r>
                  <a:rPr lang="en-US" dirty="0" smtClean="0"/>
                  <a:t>Therefore every molecule of </a:t>
                </a:r>
                <a:r>
                  <a:rPr lang="en-US" dirty="0" err="1" smtClean="0"/>
                  <a:t>lenoleic</a:t>
                </a:r>
                <a:r>
                  <a:rPr lang="en-US" dirty="0" smtClean="0"/>
                  <a:t> acid contains two C=C bonds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6" t="-1493" r="-1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427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B4.5 – Calculating Iodine Number (2)</a:t>
            </a:r>
            <a:endParaRPr lang="en-US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Calculate the iodine number of linoleic acid, C</a:t>
                </a:r>
                <a:r>
                  <a:rPr lang="en-US" baseline="-25000" dirty="0" smtClean="0"/>
                  <a:t>17</a:t>
                </a:r>
                <a:r>
                  <a:rPr lang="en-US" dirty="0" smtClean="0"/>
                  <a:t>H</a:t>
                </a:r>
                <a:r>
                  <a:rPr lang="en-US" baseline="-25000" dirty="0" smtClean="0"/>
                  <a:t>31</a:t>
                </a:r>
                <a:r>
                  <a:rPr lang="en-US" dirty="0" smtClean="0"/>
                  <a:t>COOH</a:t>
                </a:r>
              </a:p>
              <a:p>
                <a:r>
                  <a:rPr lang="en-US" dirty="0" err="1" smtClean="0"/>
                  <a:t>MM</a:t>
                </a:r>
                <a:r>
                  <a:rPr lang="en-US" baseline="-25000" dirty="0" err="1" smtClean="0"/>
                  <a:t>linolic</a:t>
                </a:r>
                <a:r>
                  <a:rPr lang="en-US" baseline="-25000" dirty="0" smtClean="0"/>
                  <a:t> acid</a:t>
                </a:r>
                <a:r>
                  <a:rPr lang="en-US" dirty="0" smtClean="0"/>
                  <a:t> = 280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r>
                  <a:rPr lang="en-US" dirty="0" err="1" smtClean="0"/>
                  <a:t>MM</a:t>
                </a:r>
                <a:r>
                  <a:rPr lang="en-US" baseline="-25000" dirty="0" err="1" smtClean="0"/>
                  <a:t>iodine</a:t>
                </a:r>
                <a:r>
                  <a:rPr lang="en-US" dirty="0" smtClean="0"/>
                  <a:t> = 254 g/</a:t>
                </a:r>
                <a:r>
                  <a:rPr lang="en-US" dirty="0" err="1" smtClean="0"/>
                  <a:t>mol</a:t>
                </a:r>
                <a:endParaRPr lang="en-US" dirty="0" smtClean="0"/>
              </a:p>
              <a:p>
                <a:r>
                  <a:rPr lang="en-US" dirty="0" smtClean="0"/>
                  <a:t>Linoleic acid has two C=C (from previous </a:t>
                </a:r>
                <a:r>
                  <a:rPr lang="en-US" dirty="0" err="1" smtClean="0"/>
                  <a:t>calc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280 grams of linoleic acid reacts with 2x254g iodine, hence</a:t>
                </a:r>
              </a:p>
              <a:p>
                <a:r>
                  <a:rPr lang="en-US" b="1" dirty="0" smtClean="0"/>
                  <a:t>100g</a:t>
                </a:r>
                <a:r>
                  <a:rPr lang="en-US" dirty="0" smtClean="0"/>
                  <a:t> linoleic acid reacts 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508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280</m:t>
                        </m:r>
                      </m:den>
                    </m:f>
                  </m:oMath>
                </a14:m>
                <a:r>
                  <a:rPr lang="en-US" dirty="0" smtClean="0"/>
                  <a:t> = 181 g iodine</a:t>
                </a:r>
              </a:p>
              <a:p>
                <a:r>
                  <a:rPr lang="en-US" dirty="0" smtClean="0"/>
                  <a:t>Therefore the iodine number of linoleic acid is 181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6" t="-1493" b="-8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662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B4.5 – Linoleic acid Importance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has sown that certain fatty acids are required in the diet. These are known as </a:t>
            </a:r>
            <a:r>
              <a:rPr lang="en-US" b="1" dirty="0" smtClean="0"/>
              <a:t>essential fatty acids </a:t>
            </a:r>
            <a:r>
              <a:rPr lang="en-US" dirty="0" smtClean="0"/>
              <a:t>and cannot be synthesized by the human body</a:t>
            </a:r>
          </a:p>
          <a:p>
            <a:r>
              <a:rPr lang="en-US" b="1" dirty="0" smtClean="0"/>
              <a:t>Linoleic acid</a:t>
            </a:r>
            <a:r>
              <a:rPr lang="en-US" dirty="0" smtClean="0"/>
              <a:t> (Omega-6) is an essential fatty acid and is found in </a:t>
            </a:r>
            <a:r>
              <a:rPr lang="en-US" b="1" dirty="0" smtClean="0"/>
              <a:t>vegetable oils </a:t>
            </a:r>
            <a:r>
              <a:rPr lang="en-US" dirty="0" smtClean="0"/>
              <a:t>such as sunflower oil. </a:t>
            </a:r>
          </a:p>
          <a:p>
            <a:r>
              <a:rPr lang="en-US" dirty="0" err="1" smtClean="0"/>
              <a:t>Linolenic</a:t>
            </a:r>
            <a:r>
              <a:rPr lang="en-US" dirty="0" smtClean="0"/>
              <a:t> acid (Omega-3) is also very important and can be found in flax seed and fish oil.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00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B4.6 – Triglyceride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B.4.6   Describe the condensation of glycerol and three fatty acid molecules to make a </a:t>
            </a:r>
            <a:r>
              <a:rPr lang="en-US" i="1" dirty="0" err="1" smtClean="0"/>
              <a:t>trigylceride</a:t>
            </a:r>
            <a:endParaRPr lang="en-US" dirty="0" smtClean="0"/>
          </a:p>
          <a:p>
            <a:r>
              <a:rPr lang="en-US" b="1" dirty="0" smtClean="0"/>
              <a:t>Glycerol</a:t>
            </a:r>
            <a:r>
              <a:rPr lang="en-US" dirty="0" smtClean="0"/>
              <a:t> itself has three hydroxyl groups, all of which are able to undergo a </a:t>
            </a:r>
            <a:r>
              <a:rPr lang="en-US" b="1" dirty="0" smtClean="0"/>
              <a:t>condensation</a:t>
            </a:r>
            <a:r>
              <a:rPr lang="en-US" dirty="0" smtClean="0"/>
              <a:t> reaction with a fatty acid molecule to form an ester (esterification). </a:t>
            </a:r>
          </a:p>
          <a:p>
            <a:r>
              <a:rPr lang="en-US" dirty="0" smtClean="0"/>
              <a:t>Through dehydration synthesis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three water molecules </a:t>
            </a:r>
            <a:r>
              <a:rPr lang="en-US" dirty="0" smtClean="0"/>
              <a:t>are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	thus given off</a:t>
            </a:r>
            <a:endParaRPr lang="en-US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757433"/>
            <a:ext cx="2958827" cy="310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04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B4.6 – Triglyceride Condensation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fatty acid hydrocarbon chains, R</a:t>
            </a:r>
            <a:r>
              <a:rPr lang="en-US" baseline="30000" dirty="0" smtClean="0"/>
              <a:t>1</a:t>
            </a:r>
            <a:r>
              <a:rPr lang="en-US" dirty="0" smtClean="0"/>
              <a:t>, R</a:t>
            </a:r>
            <a:r>
              <a:rPr lang="en-US" baseline="30000" dirty="0" smtClean="0"/>
              <a:t>2</a:t>
            </a:r>
            <a:r>
              <a:rPr lang="en-US" dirty="0" smtClean="0"/>
              <a:t>, R</a:t>
            </a:r>
            <a:r>
              <a:rPr lang="en-US" baseline="30000" dirty="0" smtClean="0"/>
              <a:t>3</a:t>
            </a:r>
            <a:r>
              <a:rPr lang="en-US" dirty="0" smtClean="0"/>
              <a:t>, may be identical (as in </a:t>
            </a:r>
            <a:r>
              <a:rPr lang="en-US" dirty="0" err="1" smtClean="0"/>
              <a:t>tristearin</a:t>
            </a:r>
            <a:r>
              <a:rPr lang="en-US" dirty="0"/>
              <a:t> </a:t>
            </a:r>
            <a:r>
              <a:rPr lang="en-US" dirty="0" smtClean="0"/>
              <a:t>with three oleic acids. </a:t>
            </a:r>
          </a:p>
          <a:p>
            <a:r>
              <a:rPr lang="en-US" dirty="0" smtClean="0"/>
              <a:t>However, </a:t>
            </a:r>
            <a:r>
              <a:rPr lang="en-US" dirty="0"/>
              <a:t>R</a:t>
            </a:r>
            <a:r>
              <a:rPr lang="en-US" baseline="30000" dirty="0"/>
              <a:t>1</a:t>
            </a:r>
            <a:r>
              <a:rPr lang="en-US" dirty="0"/>
              <a:t>, R</a:t>
            </a:r>
            <a:r>
              <a:rPr lang="en-US" baseline="30000" dirty="0"/>
              <a:t>2</a:t>
            </a:r>
            <a:r>
              <a:rPr lang="en-US" dirty="0"/>
              <a:t>, R</a:t>
            </a:r>
            <a:r>
              <a:rPr lang="en-US" baseline="30000" dirty="0"/>
              <a:t>3</a:t>
            </a:r>
            <a:r>
              <a:rPr lang="en-US" dirty="0"/>
              <a:t>, </a:t>
            </a:r>
            <a:r>
              <a:rPr lang="en-US" dirty="0" smtClean="0"/>
              <a:t>are generally different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0968"/>
            <a:ext cx="9029218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92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B4.7 – Enzyme-catalyzed hydrolysis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B.4.7   Describe the enzyme-catalyzed hydrolysis of glycerol and three fatty acid molecules to make triglycerides</a:t>
            </a:r>
          </a:p>
          <a:p>
            <a:r>
              <a:rPr lang="en-US" b="1" dirty="0" smtClean="0"/>
              <a:t>Hydrolysis</a:t>
            </a:r>
            <a:r>
              <a:rPr lang="en-US" dirty="0" smtClean="0"/>
              <a:t> is the </a:t>
            </a:r>
            <a:r>
              <a:rPr lang="en-US" b="1" dirty="0" smtClean="0"/>
              <a:t>opposite</a:t>
            </a:r>
            <a:r>
              <a:rPr lang="en-US" dirty="0" smtClean="0"/>
              <a:t> of condensation</a:t>
            </a:r>
          </a:p>
          <a:p>
            <a:r>
              <a:rPr lang="en-US" dirty="0" smtClean="0"/>
              <a:t>Lipids are </a:t>
            </a:r>
            <a:r>
              <a:rPr lang="en-US" b="1" dirty="0" smtClean="0"/>
              <a:t>poorly soluble </a:t>
            </a:r>
            <a:r>
              <a:rPr lang="en-US" dirty="0" smtClean="0"/>
              <a:t>because of their long nonpolar chains and hence do not undergo significant hydrolysis in water</a:t>
            </a:r>
          </a:p>
          <a:p>
            <a:r>
              <a:rPr lang="en-US" b="1" dirty="0" smtClean="0"/>
              <a:t>Lipases</a:t>
            </a:r>
            <a:r>
              <a:rPr lang="en-US" dirty="0" smtClean="0"/>
              <a:t> are a group of </a:t>
            </a:r>
            <a:r>
              <a:rPr lang="en-US" b="1" dirty="0" smtClean="0"/>
              <a:t>enzymes directed at lipids </a:t>
            </a:r>
            <a:r>
              <a:rPr lang="en-US" dirty="0" smtClean="0"/>
              <a:t>and can break them down chemically</a:t>
            </a:r>
          </a:p>
          <a:p>
            <a:pPr lvl="1"/>
            <a:r>
              <a:rPr lang="en-US" dirty="0" smtClean="0"/>
              <a:t>Major component of lipids in the human diet is triglycerides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04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B4.1 - 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B.4.1 Compare the composition of the three types of lipids found in the human body</a:t>
            </a:r>
            <a:r>
              <a:rPr lang="en-US" i="1" dirty="0" smtClean="0"/>
              <a:t>.</a:t>
            </a:r>
            <a:endParaRPr lang="en-US" i="1" dirty="0"/>
          </a:p>
          <a:p>
            <a:r>
              <a:rPr lang="en-US" b="1" dirty="0" smtClean="0"/>
              <a:t>Lipids</a:t>
            </a:r>
            <a:r>
              <a:rPr lang="en-US" dirty="0" smtClean="0"/>
              <a:t> are a group of substances that contain the elements carbon, hydrogen and oxygen (just as proteins and carbohydrates), but the proportion of oxygen is less than carbohydrates. </a:t>
            </a:r>
          </a:p>
          <a:p>
            <a:r>
              <a:rPr lang="en-US" dirty="0" smtClean="0"/>
              <a:t>Lipids are </a:t>
            </a:r>
            <a:r>
              <a:rPr lang="en-US" b="1" dirty="0" smtClean="0"/>
              <a:t>insoluble </a:t>
            </a:r>
            <a:r>
              <a:rPr lang="en-US" dirty="0" smtClean="0"/>
              <a:t>in water BUT dissolve in organic solvents</a:t>
            </a:r>
          </a:p>
          <a:p>
            <a:r>
              <a:rPr lang="en-US" dirty="0" smtClean="0"/>
              <a:t>Occur in living organisms as </a:t>
            </a:r>
            <a:r>
              <a:rPr lang="en-US" b="1" dirty="0" smtClean="0"/>
              <a:t>triglycerides</a:t>
            </a:r>
            <a:r>
              <a:rPr lang="en-US" dirty="0" smtClean="0"/>
              <a:t> (fats and oils), </a:t>
            </a:r>
            <a:r>
              <a:rPr lang="en-US" b="1" dirty="0" smtClean="0"/>
              <a:t>phospholipids</a:t>
            </a:r>
            <a:r>
              <a:rPr lang="en-US" dirty="0" smtClean="0"/>
              <a:t>, and </a:t>
            </a:r>
            <a:r>
              <a:rPr lang="en-US" b="1" dirty="0" smtClean="0"/>
              <a:t>steroids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4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B4.7 – Lipase for Hydrolysis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for lipids to be digested, they must be broken into smaller molecules </a:t>
            </a:r>
            <a:r>
              <a:rPr lang="en-US" dirty="0" smtClean="0">
                <a:sym typeface="Wingdings" pitchFamily="2" charset="2"/>
              </a:rPr>
              <a:t> Lipase (small amounts in the mouth and stomach) enters the </a:t>
            </a:r>
            <a:r>
              <a:rPr lang="en-US" b="1" dirty="0" smtClean="0">
                <a:sym typeface="Wingdings" pitchFamily="2" charset="2"/>
              </a:rPr>
              <a:t>small intestine </a:t>
            </a:r>
            <a:r>
              <a:rPr lang="en-US" dirty="0" smtClean="0">
                <a:sym typeface="Wingdings" pitchFamily="2" charset="2"/>
              </a:rPr>
              <a:t>from the pancreas</a:t>
            </a:r>
          </a:p>
          <a:p>
            <a:r>
              <a:rPr lang="en-US" dirty="0" smtClean="0">
                <a:sym typeface="Wingdings" pitchFamily="2" charset="2"/>
              </a:rPr>
              <a:t>Lipase hydrolyzes triglyceride molecules into fatty acid molecules and glycerol molecules. </a:t>
            </a:r>
          </a:p>
          <a:p>
            <a:r>
              <a:rPr lang="en-US" dirty="0" smtClean="0">
                <a:sym typeface="Wingdings" pitchFamily="2" charset="2"/>
              </a:rPr>
              <a:t>Once again, since </a:t>
            </a:r>
            <a:r>
              <a:rPr lang="en-US" b="1" dirty="0" smtClean="0">
                <a:sym typeface="Wingdings" pitchFamily="2" charset="2"/>
              </a:rPr>
              <a:t>lipids are insoluble</a:t>
            </a:r>
            <a:r>
              <a:rPr lang="en-US" dirty="0" smtClean="0">
                <a:sym typeface="Wingdings" pitchFamily="2" charset="2"/>
              </a:rPr>
              <a:t>, they travel to the small intestine in a congealed mass and </a:t>
            </a:r>
            <a:r>
              <a:rPr lang="en-US" b="1" dirty="0" smtClean="0">
                <a:sym typeface="Wingdings" pitchFamily="2" charset="2"/>
              </a:rPr>
              <a:t>lipase (water soluble) cannot attack the surface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Another material is needed; answer:</a:t>
            </a:r>
            <a:r>
              <a:rPr lang="en-US" b="1" dirty="0" smtClean="0">
                <a:sym typeface="Wingdings" pitchFamily="2" charset="2"/>
              </a:rPr>
              <a:t> Bile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491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B4.7 – Lipase + Bile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299"/>
            <a:ext cx="9144000" cy="1574701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90368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To help Lipase attack this congealed mass of </a:t>
            </a:r>
            <a:r>
              <a:rPr lang="en-US" dirty="0" err="1" smtClean="0"/>
              <a:t>tryglycerides</a:t>
            </a:r>
            <a:r>
              <a:rPr lang="en-US" dirty="0" smtClean="0"/>
              <a:t>, </a:t>
            </a:r>
            <a:r>
              <a:rPr lang="en-US" b="1" dirty="0" smtClean="0"/>
              <a:t>bile</a:t>
            </a:r>
            <a:r>
              <a:rPr lang="en-US" dirty="0" smtClean="0"/>
              <a:t> (produced in the liver but stored in the gallbladder), enters the small intestine via the </a:t>
            </a:r>
            <a:r>
              <a:rPr lang="en-US" b="1" dirty="0" smtClean="0"/>
              <a:t>bile duct. </a:t>
            </a:r>
          </a:p>
          <a:p>
            <a:r>
              <a:rPr lang="en-US" dirty="0" smtClean="0"/>
              <a:t>This </a:t>
            </a:r>
            <a:r>
              <a:rPr lang="en-US" b="1" dirty="0" smtClean="0"/>
              <a:t>bile emulsifies fats </a:t>
            </a:r>
            <a:r>
              <a:rPr lang="en-US" dirty="0" smtClean="0"/>
              <a:t>by dispersing them into small droplets which become </a:t>
            </a:r>
            <a:r>
              <a:rPr lang="en-US" b="1" dirty="0" smtClean="0"/>
              <a:t>suspended</a:t>
            </a:r>
            <a:r>
              <a:rPr lang="en-US" dirty="0" smtClean="0"/>
              <a:t> (not dissolved) in water and lipase can then attack as it has </a:t>
            </a:r>
            <a:r>
              <a:rPr lang="en-US" b="1" dirty="0" smtClean="0"/>
              <a:t>easier access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7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B4.7 – Products move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1167163"/>
            <a:ext cx="5131296" cy="4495800"/>
          </a:xfrm>
        </p:spPr>
        <p:txBody>
          <a:bodyPr/>
          <a:lstStyle/>
          <a:p>
            <a:r>
              <a:rPr lang="en-US" dirty="0" smtClean="0"/>
              <a:t>Absorption of these products (fatty acids and glycerol) occurs in the </a:t>
            </a:r>
            <a:r>
              <a:rPr lang="en-US" b="1" dirty="0" smtClean="0"/>
              <a:t>villi</a:t>
            </a:r>
            <a:r>
              <a:rPr lang="en-US" dirty="0" smtClean="0"/>
              <a:t> (finger like projections which cover the walls of the small intestine).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lymph vessels (lacteals) </a:t>
            </a:r>
            <a:r>
              <a:rPr lang="en-US" dirty="0" smtClean="0"/>
              <a:t>absorb both products  and drain to the blood stream, transporting </a:t>
            </a:r>
            <a:r>
              <a:rPr lang="en-US" u="sng" dirty="0" smtClean="0"/>
              <a:t>triglycerides to the muscle </a:t>
            </a:r>
            <a:r>
              <a:rPr lang="en-US" dirty="0" smtClean="0"/>
              <a:t>cells for storage or respiration and the </a:t>
            </a:r>
            <a:r>
              <a:rPr lang="en-US" u="sng" dirty="0" smtClean="0"/>
              <a:t>glycerol to the liver</a:t>
            </a:r>
            <a:endParaRPr lang="en-US" u="sng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246" y="1189369"/>
            <a:ext cx="3875166" cy="566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81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B4.8 – Energy value of 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B.4.8  Explain the higher energy value of fats compared to carbohydrates</a:t>
            </a:r>
            <a:endParaRPr lang="en-US" dirty="0" smtClean="0"/>
          </a:p>
          <a:p>
            <a:r>
              <a:rPr lang="en-US" dirty="0" smtClean="0"/>
              <a:t>Fats and oils are efficient </a:t>
            </a:r>
            <a:r>
              <a:rPr lang="en-US" b="1" dirty="0" smtClean="0"/>
              <a:t>long-term stores </a:t>
            </a:r>
            <a:r>
              <a:rPr lang="en-US" dirty="0" smtClean="0"/>
              <a:t>of chemical energy. </a:t>
            </a:r>
            <a:endParaRPr lang="en-US" dirty="0"/>
          </a:p>
          <a:p>
            <a:r>
              <a:rPr lang="en-US" dirty="0" smtClean="0"/>
              <a:t>Typical fats and oils provide about </a:t>
            </a:r>
            <a:r>
              <a:rPr lang="en-US" b="1" dirty="0" smtClean="0"/>
              <a:t>38 kJ/g</a:t>
            </a:r>
            <a:r>
              <a:rPr lang="en-US" dirty="0" smtClean="0"/>
              <a:t> of energy while typical carbohydrates provide only </a:t>
            </a:r>
            <a:r>
              <a:rPr lang="en-US" b="1" dirty="0" smtClean="0"/>
              <a:t>17 kJ/g. </a:t>
            </a:r>
          </a:p>
          <a:p>
            <a:pPr lvl="1"/>
            <a:r>
              <a:rPr lang="en-US" dirty="0" smtClean="0"/>
              <a:t>This is </a:t>
            </a:r>
            <a:r>
              <a:rPr lang="en-US" b="1" dirty="0" smtClean="0"/>
              <a:t>due to the composition of lipids </a:t>
            </a:r>
            <a:r>
              <a:rPr lang="en-US" dirty="0" smtClean="0"/>
              <a:t>which contain a </a:t>
            </a:r>
            <a:r>
              <a:rPr lang="en-US" u="sng" dirty="0" smtClean="0"/>
              <a:t>higher proportion by mass of hydrogen and carbon than sugar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B4.9 – Role of Lipids in the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B.4.9  Describe the roles of lipids in the body and the negative effects that they can have on health</a:t>
            </a:r>
          </a:p>
          <a:p>
            <a:r>
              <a:rPr lang="en-US" dirty="0" smtClean="0"/>
              <a:t>Major function = long-term energy storage</a:t>
            </a:r>
          </a:p>
          <a:p>
            <a:pPr lvl="1"/>
            <a:r>
              <a:rPr lang="en-US" dirty="0" smtClean="0"/>
              <a:t>Higher calorific value than carbohydrates</a:t>
            </a:r>
          </a:p>
          <a:p>
            <a:pPr lvl="1"/>
            <a:r>
              <a:rPr lang="en-US" dirty="0" smtClean="0"/>
              <a:t>Can be respired when glycogen levels in liver and muscles run low</a:t>
            </a:r>
          </a:p>
          <a:p>
            <a:pPr lvl="1"/>
            <a:r>
              <a:rPr lang="en-US" dirty="0" smtClean="0"/>
              <a:t>Fat is also respired after exercise so that glycogen levels can be restored</a:t>
            </a:r>
          </a:p>
          <a:p>
            <a:r>
              <a:rPr lang="en-US" dirty="0" smtClean="0"/>
              <a:t>Structural function = insulation </a:t>
            </a:r>
          </a:p>
          <a:p>
            <a:pPr lvl="1"/>
            <a:r>
              <a:rPr lang="en-US" dirty="0" smtClean="0"/>
              <a:t>For hibernating, heat loss, aquatic mammals</a:t>
            </a:r>
          </a:p>
          <a:p>
            <a:pPr lvl="1"/>
            <a:r>
              <a:rPr lang="en-US" dirty="0" smtClean="0"/>
              <a:t>Protects organs (kidneys and intestines)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B4.9 – Role of Lipids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 store oils, rather than fats</a:t>
            </a:r>
          </a:p>
          <a:p>
            <a:pPr lvl="1"/>
            <a:r>
              <a:rPr lang="en-US" dirty="0" smtClean="0"/>
              <a:t>Seeds and fruits are rich in oils</a:t>
            </a:r>
          </a:p>
          <a:p>
            <a:r>
              <a:rPr lang="en-US" dirty="0" smtClean="0"/>
              <a:t>When fat is respired (oxidized), water is the product</a:t>
            </a:r>
          </a:p>
          <a:p>
            <a:pPr lvl="1"/>
            <a:r>
              <a:rPr lang="en-US" dirty="0" smtClean="0"/>
              <a:t>This is known as </a:t>
            </a:r>
            <a:r>
              <a:rPr lang="en-US" b="1" dirty="0" smtClean="0"/>
              <a:t>metabolic water </a:t>
            </a:r>
            <a:r>
              <a:rPr lang="en-US" dirty="0" smtClean="0"/>
              <a:t>and is essential to animals that live in hot desserts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camel stores fat </a:t>
            </a:r>
            <a:r>
              <a:rPr lang="en-US" dirty="0" smtClean="0"/>
              <a:t>in their humps, not as an energy source but as a </a:t>
            </a:r>
            <a:r>
              <a:rPr lang="en-US" b="1" dirty="0" smtClean="0"/>
              <a:t>water source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7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B4.9 – Role of Lipids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err="1" smtClean="0"/>
              <a:t>Phosopholipids</a:t>
            </a:r>
            <a:r>
              <a:rPr lang="en-US" sz="2400" dirty="0" smtClean="0"/>
              <a:t> = cell membranes in plant, animal and bacteria cells</a:t>
            </a:r>
          </a:p>
          <a:p>
            <a:r>
              <a:rPr lang="en-US" sz="2400" b="1" dirty="0" smtClean="0"/>
              <a:t>Lipoproteins</a:t>
            </a:r>
            <a:r>
              <a:rPr lang="en-US" sz="2400" dirty="0" smtClean="0"/>
              <a:t> = cell membranes and play important role in the transport of cholesterol in blood</a:t>
            </a:r>
          </a:p>
          <a:p>
            <a:r>
              <a:rPr lang="en-US" sz="2400" b="1" dirty="0" smtClean="0"/>
              <a:t>Steroids</a:t>
            </a:r>
            <a:r>
              <a:rPr lang="en-US" sz="2400" dirty="0" smtClean="0"/>
              <a:t> = both in animals and plants, wide range of functions (precursors to sex hormones and aldosterone, also involved in the synthesis of bile)</a:t>
            </a:r>
          </a:p>
          <a:p>
            <a:r>
              <a:rPr lang="en-US" sz="2400" b="1" dirty="0" smtClean="0"/>
              <a:t>Omega-3 </a:t>
            </a:r>
            <a:r>
              <a:rPr lang="en-US" sz="2400" dirty="0" smtClean="0"/>
              <a:t>(</a:t>
            </a:r>
            <a:r>
              <a:rPr lang="en-US" sz="2400" dirty="0" err="1" smtClean="0"/>
              <a:t>linolenic</a:t>
            </a:r>
            <a:r>
              <a:rPr lang="en-US" sz="2400" dirty="0" smtClean="0"/>
              <a:t>) = found in fish oil, vegetables. Not made by the body, must be consumed, lower bodies production of triglycerides, aids with depression and anxiety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00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B4.9 – Role of 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10600" cy="4495800"/>
          </a:xfrm>
        </p:spPr>
        <p:txBody>
          <a:bodyPr/>
          <a:lstStyle/>
          <a:p>
            <a:r>
              <a:rPr lang="en-US" sz="2400" b="1" dirty="0" smtClean="0"/>
              <a:t>Mono-unsaturated fat </a:t>
            </a:r>
            <a:r>
              <a:rPr lang="en-US" sz="2400" dirty="0" smtClean="0"/>
              <a:t>= primary fat source found in olive oil</a:t>
            </a:r>
          </a:p>
          <a:p>
            <a:pPr lvl="1"/>
            <a:r>
              <a:rPr lang="en-US" sz="2400" dirty="0" smtClean="0"/>
              <a:t>LDL cholesterol-lowering effect when substituted for equal amounts of saturated fat</a:t>
            </a:r>
          </a:p>
          <a:p>
            <a:pPr lvl="1"/>
            <a:r>
              <a:rPr lang="en-US" sz="2400" dirty="0" smtClean="0"/>
              <a:t>Reduce risk of heart disease, helps control blood sugar levels</a:t>
            </a:r>
          </a:p>
          <a:p>
            <a:r>
              <a:rPr lang="en-US" sz="2400" b="1" dirty="0" smtClean="0"/>
              <a:t>Animal fats </a:t>
            </a:r>
            <a:r>
              <a:rPr lang="en-US" sz="2400" dirty="0" smtClean="0"/>
              <a:t>= contain saturated fats</a:t>
            </a:r>
          </a:p>
          <a:p>
            <a:pPr lvl="1"/>
            <a:r>
              <a:rPr lang="en-US" sz="2400" dirty="0" smtClean="0"/>
              <a:t>Raise blood cholesterol levels, increase heart disease risk</a:t>
            </a:r>
          </a:p>
          <a:p>
            <a:r>
              <a:rPr lang="en-US" sz="2400" b="1" i="1" dirty="0" smtClean="0"/>
              <a:t>Trans</a:t>
            </a:r>
            <a:r>
              <a:rPr lang="en-US" sz="2400" b="1" dirty="0"/>
              <a:t> </a:t>
            </a:r>
            <a:r>
              <a:rPr lang="en-US" sz="2400" b="1" dirty="0" smtClean="0"/>
              <a:t>fats </a:t>
            </a:r>
            <a:r>
              <a:rPr lang="en-US" sz="2400" dirty="0" smtClean="0"/>
              <a:t>= in meat and dairy products in small amounts, most produced through hydrogenation</a:t>
            </a:r>
          </a:p>
          <a:p>
            <a:pPr lvl="1"/>
            <a:r>
              <a:rPr lang="en-US" sz="2400" dirty="0" smtClean="0"/>
              <a:t>Solid at room temp, like saturated, raise LDL, decrease HDL cholesterol levels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21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Fatty Cartoon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921" y="1556792"/>
            <a:ext cx="7051840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94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Fatty Cartoon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948" y="906087"/>
            <a:ext cx="919594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9562" y="4293096"/>
            <a:ext cx="835292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“Our new product has no fat, no cholesterol, no calories, no sugar, no salt and no preservatives. The box is empty but it has exactly what everyone wants!”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8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B4.1 - Triglycerides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011" y="980728"/>
            <a:ext cx="6768752" cy="4495800"/>
          </a:xfrm>
        </p:spPr>
        <p:txBody>
          <a:bodyPr/>
          <a:lstStyle/>
          <a:p>
            <a:r>
              <a:rPr lang="en-US" dirty="0" smtClean="0"/>
              <a:t>Fats and oils are </a:t>
            </a:r>
            <a:r>
              <a:rPr lang="en-US" b="1" dirty="0" smtClean="0"/>
              <a:t>triglycerides</a:t>
            </a:r>
            <a:r>
              <a:rPr lang="en-US" dirty="0" smtClean="0"/>
              <a:t> that are formed by condensation reactions of propane-1,2,3-triol (</a:t>
            </a:r>
            <a:r>
              <a:rPr lang="en-US" b="1" dirty="0" smtClean="0"/>
              <a:t>glycerol</a:t>
            </a:r>
            <a:r>
              <a:rPr lang="en-US" dirty="0" smtClean="0"/>
              <a:t>) and </a:t>
            </a:r>
            <a:r>
              <a:rPr lang="en-US" b="1" dirty="0" smtClean="0"/>
              <a:t>fatty acids</a:t>
            </a:r>
            <a:r>
              <a:rPr lang="en-US" dirty="0" smtClean="0"/>
              <a:t> (long-chain carboxylic acids). </a:t>
            </a:r>
          </a:p>
          <a:p>
            <a:r>
              <a:rPr lang="en-US" dirty="0" smtClean="0"/>
              <a:t>The fatty acid chains can be classified as </a:t>
            </a:r>
            <a:r>
              <a:rPr lang="en-US" b="1" dirty="0" smtClean="0"/>
              <a:t>saturated</a:t>
            </a:r>
            <a:r>
              <a:rPr lang="en-US" dirty="0" smtClean="0"/>
              <a:t> (hydrated) or </a:t>
            </a:r>
            <a:r>
              <a:rPr lang="en-US" b="1" dirty="0" smtClean="0"/>
              <a:t>unsaturated </a:t>
            </a:r>
            <a:r>
              <a:rPr lang="en-US" dirty="0" smtClean="0"/>
              <a:t>(kink or double bond)</a:t>
            </a:r>
          </a:p>
          <a:p>
            <a:r>
              <a:rPr lang="en-US" dirty="0" smtClean="0"/>
              <a:t>Triglycerides are the commonest lipids in living organisms</a:t>
            </a:r>
          </a:p>
          <a:p>
            <a:r>
              <a:rPr lang="en-US" dirty="0" smtClean="0"/>
              <a:t>At 20</a:t>
            </a:r>
            <a:r>
              <a:rPr lang="en-US" baseline="30000" dirty="0" smtClean="0"/>
              <a:t>o</a:t>
            </a:r>
            <a:r>
              <a:rPr lang="en-US" dirty="0" smtClean="0"/>
              <a:t>C classified as fats or oils</a:t>
            </a:r>
          </a:p>
          <a:p>
            <a:pPr lvl="2"/>
            <a:r>
              <a:rPr lang="en-US" dirty="0" smtClean="0"/>
              <a:t>Solid = fats</a:t>
            </a:r>
          </a:p>
          <a:p>
            <a:pPr lvl="2"/>
            <a:r>
              <a:rPr lang="en-US" dirty="0" smtClean="0"/>
              <a:t>Liquid = oil</a:t>
            </a: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763" y="1700808"/>
            <a:ext cx="2128237" cy="3528392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694" y="5278896"/>
            <a:ext cx="3412902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72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B4.1 - Phospholipids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52736"/>
            <a:ext cx="8839200" cy="4495800"/>
          </a:xfrm>
        </p:spPr>
        <p:txBody>
          <a:bodyPr/>
          <a:lstStyle/>
          <a:p>
            <a:r>
              <a:rPr lang="en-US" b="1" dirty="0" smtClean="0"/>
              <a:t>Phospholipids</a:t>
            </a:r>
            <a:r>
              <a:rPr lang="en-US" dirty="0" smtClean="0"/>
              <a:t> are similar in structure to triglycerides BUT one of the fatty acid groups is replaced with a </a:t>
            </a:r>
            <a:r>
              <a:rPr lang="en-US" b="1" dirty="0" smtClean="0"/>
              <a:t>phosphate group</a:t>
            </a:r>
            <a:r>
              <a:rPr lang="en-US" dirty="0" smtClean="0"/>
              <a:t>, and are hence known as </a:t>
            </a:r>
            <a:r>
              <a:rPr lang="en-US" b="1" dirty="0" err="1" smtClean="0"/>
              <a:t>diglycerides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phosphate group is ionized and negatively charged, therefore water molecules are attracted to this </a:t>
            </a:r>
            <a:r>
              <a:rPr lang="en-US" b="1" dirty="0" smtClean="0"/>
              <a:t>polar part of the molecule</a:t>
            </a:r>
            <a:r>
              <a:rPr lang="en-US" dirty="0" smtClean="0"/>
              <a:t>, this end is then </a:t>
            </a:r>
            <a:r>
              <a:rPr lang="en-US" b="1" dirty="0" smtClean="0"/>
              <a:t>hydrophilic</a:t>
            </a:r>
            <a:r>
              <a:rPr lang="en-US" dirty="0" smtClean="0"/>
              <a:t> and soluble in water.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two fatty acid </a:t>
            </a:r>
            <a:r>
              <a:rPr lang="en-US" dirty="0" smtClean="0"/>
              <a:t>chains are </a:t>
            </a:r>
            <a:r>
              <a:rPr lang="en-US" b="1" dirty="0" smtClean="0"/>
              <a:t>insoluble and nonpolar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690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– Phospholipids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52736"/>
            <a:ext cx="8839200" cy="4495800"/>
          </a:xfrm>
        </p:spPr>
        <p:txBody>
          <a:bodyPr/>
          <a:lstStyle/>
          <a:p>
            <a:r>
              <a:rPr lang="en-US" dirty="0" smtClean="0"/>
              <a:t>In cells, these </a:t>
            </a:r>
            <a:r>
              <a:rPr lang="en-US" dirty="0" err="1" smtClean="0"/>
              <a:t>phopholipids</a:t>
            </a:r>
            <a:r>
              <a:rPr lang="en-US" dirty="0" smtClean="0"/>
              <a:t> occur with proteins and cholesterol in a </a:t>
            </a:r>
            <a:r>
              <a:rPr lang="en-US" b="1" dirty="0" smtClean="0"/>
              <a:t>bilayer</a:t>
            </a:r>
            <a:r>
              <a:rPr lang="en-US" dirty="0" smtClean="0"/>
              <a:t> in the form of a </a:t>
            </a:r>
            <a:r>
              <a:rPr lang="en-US" b="1" dirty="0" smtClean="0"/>
              <a:t>cell membrane. </a:t>
            </a:r>
          </a:p>
          <a:p>
            <a:r>
              <a:rPr lang="en-US" dirty="0" smtClean="0"/>
              <a:t>Bilayers occur when the hydrophobic tails line up with one another with the hydrophilic heads exposed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" y="3933056"/>
            <a:ext cx="9220708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1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– Phospholipids (3)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342034"/>
            <a:ext cx="5519514" cy="451596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33312" y="1052197"/>
            <a:ext cx="8839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Below is Lecithin, or </a:t>
            </a:r>
            <a:r>
              <a:rPr lang="en-US" dirty="0" err="1" smtClean="0"/>
              <a:t>phosphatidycholine</a:t>
            </a:r>
            <a:r>
              <a:rPr lang="en-US" dirty="0" smtClean="0"/>
              <a:t>, a major component of biological membranes and can be isolated from egg yolk or soybeans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12539" y="2996952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Focus on the “tails” and “heads” which form a membrane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7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B4.1 - Steroids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Steroids</a:t>
            </a:r>
            <a:r>
              <a:rPr lang="en-US" dirty="0" smtClean="0"/>
              <a:t> do NOT contain fatty acids but are still considered to be lipids, this is because they have similar properties to triglycerides and are synthesized using common intermediates. </a:t>
            </a:r>
          </a:p>
          <a:p>
            <a:r>
              <a:rPr lang="en-US" dirty="0" smtClean="0"/>
              <a:t>Steroids all contain a </a:t>
            </a:r>
            <a:r>
              <a:rPr lang="en-US" b="1" dirty="0" smtClean="0"/>
              <a:t>17-carbon atom skeleton</a:t>
            </a:r>
            <a:r>
              <a:rPr lang="en-US" dirty="0" smtClean="0"/>
              <a:t> that varies due to the functional groups and their oxidation states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171709"/>
            <a:ext cx="2900536" cy="268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6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B4.1 – Steroids (2) as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sex hormones are all steroid-based hormones</a:t>
            </a:r>
          </a:p>
          <a:p>
            <a:pPr lvl="1"/>
            <a:r>
              <a:rPr lang="en-US" b="1" dirty="0" smtClean="0"/>
              <a:t>Progesterone</a:t>
            </a:r>
            <a:r>
              <a:rPr lang="en-US" dirty="0" smtClean="0"/>
              <a:t>: female menstrual cycle</a:t>
            </a:r>
            <a:endParaRPr lang="en-US" b="1" dirty="0" smtClean="0"/>
          </a:p>
          <a:p>
            <a:pPr lvl="1"/>
            <a:r>
              <a:rPr lang="en-US" b="1" dirty="0" smtClean="0"/>
              <a:t>Estrogen</a:t>
            </a:r>
            <a:r>
              <a:rPr lang="en-US" dirty="0" smtClean="0"/>
              <a:t>: female sex hormones</a:t>
            </a:r>
            <a:endParaRPr lang="en-US" b="1" dirty="0" smtClean="0"/>
          </a:p>
          <a:p>
            <a:pPr lvl="1"/>
            <a:r>
              <a:rPr lang="en-US" b="1" dirty="0" smtClean="0"/>
              <a:t>Testosterone</a:t>
            </a:r>
            <a:r>
              <a:rPr lang="en-US" dirty="0" smtClean="0"/>
              <a:t>: male sex hormones</a:t>
            </a:r>
            <a:endParaRPr lang="en-US" b="1" dirty="0" smtClean="0"/>
          </a:p>
          <a:p>
            <a:r>
              <a:rPr lang="en-US" b="1" dirty="0" err="1" smtClean="0"/>
              <a:t>Aldosesterone</a:t>
            </a:r>
            <a:r>
              <a:rPr lang="en-US" dirty="0" smtClean="0"/>
              <a:t>, which is secreted by the adrenal </a:t>
            </a:r>
            <a:r>
              <a:rPr lang="en-US" dirty="0" smtClean="0"/>
              <a:t>gland (secrete hormones from stress), </a:t>
            </a:r>
            <a:r>
              <a:rPr lang="en-US" dirty="0" smtClean="0"/>
              <a:t>is also steroid-based and aids in controlling the concentration of sodium and potassium. </a:t>
            </a:r>
          </a:p>
          <a:p>
            <a:r>
              <a:rPr lang="en-US" b="1" dirty="0" smtClean="0"/>
              <a:t>Vitamin D</a:t>
            </a:r>
            <a:r>
              <a:rPr lang="en-US" dirty="0" smtClean="0"/>
              <a:t> is a steroid-based vitamin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6355</TotalTime>
  <Words>2419</Words>
  <Application>Microsoft Office PowerPoint</Application>
  <PresentationFormat>On-screen Show (4:3)</PresentationFormat>
  <Paragraphs>192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Blueprint</vt:lpstr>
      <vt:lpstr>Topic B – Part 4 Lipids </vt:lpstr>
      <vt:lpstr>B4 Lipids - 3.5 hours</vt:lpstr>
      <vt:lpstr>B4.1 - Lipids</vt:lpstr>
      <vt:lpstr>B4.1 - Triglycerides</vt:lpstr>
      <vt:lpstr>B4.1 - Phospholipids</vt:lpstr>
      <vt:lpstr>B4.1 – Phospholipids (2)</vt:lpstr>
      <vt:lpstr>B4.1 – Phospholipids (3)</vt:lpstr>
      <vt:lpstr>B4.1 - Steroids</vt:lpstr>
      <vt:lpstr>B4.1 – Steroids (2) as hormones</vt:lpstr>
      <vt:lpstr>B4.1 – Steroids (3)</vt:lpstr>
      <vt:lpstr>B4.2 - Cholesterol</vt:lpstr>
      <vt:lpstr>B4.2 – Cholesterol (Lipoprotein types)</vt:lpstr>
      <vt:lpstr>4.2 – Cholesterol LDL</vt:lpstr>
      <vt:lpstr>B4.3 – Structure of Fatty Acids</vt:lpstr>
      <vt:lpstr>B4.3 – Saturated vs Unsaturated</vt:lpstr>
      <vt:lpstr>B4.3 – Saturated v Unsaturated (2)</vt:lpstr>
      <vt:lpstr>B4.3 – Fatty Acid Composition</vt:lpstr>
      <vt:lpstr>B4.4 – Linoleic and Linolenic acids</vt:lpstr>
      <vt:lpstr>B4.4 – Linoleic vs Linolenic</vt:lpstr>
      <vt:lpstr>B4.4 – Hydrogenated Oils</vt:lpstr>
      <vt:lpstr>B4.4 – trans-unsaturated fats</vt:lpstr>
      <vt:lpstr>B4.4 – trans-unsaturated foods</vt:lpstr>
      <vt:lpstr>B4.5 – Iodine Number</vt:lpstr>
      <vt:lpstr>B4.5 – Calculating Iodine Number</vt:lpstr>
      <vt:lpstr>B4.5 – Calculating Iodine Number (2)</vt:lpstr>
      <vt:lpstr>B4.5 – Linoleic acid Importance </vt:lpstr>
      <vt:lpstr>B4.6 – Triglyceride formation</vt:lpstr>
      <vt:lpstr>B4.6 – Triglyceride Condensation</vt:lpstr>
      <vt:lpstr>B4.7 – Enzyme-catalyzed hydrolysis</vt:lpstr>
      <vt:lpstr>B4.7 – Lipase for Hydrolysis</vt:lpstr>
      <vt:lpstr>B4.7 – Lipase + Bile</vt:lpstr>
      <vt:lpstr>B4.7 – Products move</vt:lpstr>
      <vt:lpstr>B4.8 – Energy value of fats</vt:lpstr>
      <vt:lpstr>B4.9 – Role of Lipids in the Body</vt:lpstr>
      <vt:lpstr>B4.9 – Role of Lipids (2)</vt:lpstr>
      <vt:lpstr>B4.9 – Role of Lipids (3)</vt:lpstr>
      <vt:lpstr>B4.9 – Role of Lipids</vt:lpstr>
      <vt:lpstr>Fatty Cartoon #1</vt:lpstr>
      <vt:lpstr>Fatty Cartoon #2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170</cp:revision>
  <dcterms:created xsi:type="dcterms:W3CDTF">2011-01-10T11:27:58Z</dcterms:created>
  <dcterms:modified xsi:type="dcterms:W3CDTF">2011-01-20T12:34:46Z</dcterms:modified>
</cp:coreProperties>
</file>